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5" r:id="rId11"/>
    <p:sldId id="264" r:id="rId12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014" autoAdjust="0"/>
  </p:normalViewPr>
  <p:slideViewPr>
    <p:cSldViewPr>
      <p:cViewPr>
        <p:scale>
          <a:sx n="66" d="100"/>
          <a:sy n="66" d="100"/>
        </p:scale>
        <p:origin x="-1494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eg>
</file>

<file path=ppt/media/image10.jpg>
</file>

<file path=ppt/media/image11.jpg>
</file>

<file path=ppt/media/image12.png>
</file>

<file path=ppt/media/image2.jpeg>
</file>

<file path=ppt/media/image3.jpg>
</file>

<file path=ppt/media/image4.jpg>
</file>

<file path=ppt/media/image5.png>
</file>

<file path=ppt/media/image6.jpe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9DFABB-2FAC-4A98-B85C-803CE680B26B}" type="datetimeFigureOut">
              <a:rPr lang="de-DE" smtClean="0"/>
              <a:t>11.11.2013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E8CE78-F1D1-4D0D-AA2A-48B07F2FEB9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17035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Kurz das Prinzip von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Pen&amp;Paper</a:t>
            </a:r>
            <a:r>
              <a:rPr lang="de-DE" baseline="0" dirty="0" smtClean="0"/>
              <a:t> erklären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Kontrast: Computerspiele mit starren Reaktionen, nur das woran die Designer gedacht haben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8CE78-F1D1-4D0D-AA2A-48B07F2FEB9D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54054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Deshalb unsere Fragestellung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8CE78-F1D1-4D0D-AA2A-48B07F2FEB9D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8771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Mehrwert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Immersion in Rollenspiel-Spielwelt verstärken, indem dem Spieler (sinnvoll) diffizile Interaktionsmöglichkeiten gegeben werden.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Spielfluss nicht durch starres Regelsystem einschränken.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Spiel entwickelt sich mit der Spielergruppe + Spielleiter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Höherer </a:t>
            </a:r>
            <a:r>
              <a:rPr lang="de-DE" dirty="0" err="1" smtClean="0"/>
              <a:t>Replaywert</a:t>
            </a:r>
            <a:r>
              <a:rPr lang="de-DE" dirty="0" smtClean="0"/>
              <a:t>: Spiel bietet nur noch eine Art </a:t>
            </a:r>
            <a:r>
              <a:rPr lang="de-DE" dirty="0" err="1" smtClean="0"/>
              <a:t>Sandbox</a:t>
            </a:r>
            <a:r>
              <a:rPr lang="de-DE" dirty="0" smtClean="0"/>
              <a:t> / Rahmen der von Spielern + Spielleiter gefüllt wird. -&gt; weniger Content muss entwickelt werden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8CE78-F1D1-4D0D-AA2A-48B07F2FEB9D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626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Huch, das sind ja quasi 1:1 die Hälfte der Spielfreuden von </a:t>
            </a:r>
            <a:r>
              <a:rPr lang="de-DE" dirty="0" err="1" smtClean="0"/>
              <a:t>LeBlanc</a:t>
            </a:r>
            <a:r>
              <a:rPr lang="de-DE" dirty="0" smtClean="0"/>
              <a:t>!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8CE78-F1D1-4D0D-AA2A-48B07F2FEB9D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6260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Wird schon Spaß</a:t>
            </a:r>
            <a:r>
              <a:rPr lang="de-DE" baseline="0" dirty="0" smtClean="0"/>
              <a:t> machen ;)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8CE78-F1D1-4D0D-AA2A-48B07F2FEB9D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6260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Wir möchten…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Den</a:t>
            </a:r>
            <a:r>
              <a:rPr lang="de-DE" baseline="0" dirty="0" smtClean="0"/>
              <a:t> Spielfluss und das Feeling, was bei einer P&amp;P-Sitzung aufkommt, auf ein PC-Spiel übertragen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Die gleiche Immersion erreichen, die u.a. dadurch zustande kommt, dass der Spieler seine Möglichkeiten als uneingeschränkt wahrnimmt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Vielleicht sogar für Rollenspieler eine echte Alternative zum lokalen P&amp;P-Spielen schaffen?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8CE78-F1D1-4D0D-AA2A-48B07F2FEB9D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2210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erade Verbindung 6"/>
          <p:cNvSpPr>
            <a:spLocks noChangeShapeType="1"/>
          </p:cNvSpPr>
          <p:nvPr/>
        </p:nvSpPr>
        <p:spPr bwMode="auto">
          <a:xfrm>
            <a:off x="514350" y="5349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9" name="Titel 28"/>
          <p:cNvSpPr>
            <a:spLocks noGrp="1"/>
          </p:cNvSpPr>
          <p:nvPr>
            <p:ph type="ctrTitle"/>
          </p:nvPr>
        </p:nvSpPr>
        <p:spPr>
          <a:xfrm>
            <a:off x="381000" y="4853411"/>
            <a:ext cx="8458200" cy="1222375"/>
          </a:xfrm>
        </p:spPr>
        <p:txBody>
          <a:bodyPr anchor="t"/>
          <a:lstStyle/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9" name="Untertitel 8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458200" cy="914400"/>
          </a:xfrm>
        </p:spPr>
        <p:txBody>
          <a:bodyPr anchor="b"/>
          <a:lstStyle>
            <a:lvl1pPr marL="0" indent="0" algn="l">
              <a:buNone/>
              <a:defRPr sz="2400">
                <a:solidFill>
                  <a:schemeClr val="tx2">
                    <a:shade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de-DE" smtClean="0"/>
              <a:t>Formatvorlage des Untertitelmasters durch Klicken bearbeiten</a:t>
            </a:r>
            <a:endParaRPr kumimoji="0" lang="en-US"/>
          </a:p>
        </p:txBody>
      </p:sp>
      <p:sp>
        <p:nvSpPr>
          <p:cNvPr id="16" name="Datumsplatzhalt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C2AD2-13E6-465A-80B4-F87669384D36}" type="datetimeFigureOut">
              <a:rPr lang="de-DE" smtClean="0"/>
              <a:t>11.11.2013</a:t>
            </a:fld>
            <a:endParaRPr lang="de-DE" dirty="0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5" name="Foliennummernplatzhalter 14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6AFDF0F8-AE87-4C9D-B86A-3511B05044FD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C2AD2-13E6-465A-80B4-F87669384D36}" type="datetimeFigureOut">
              <a:rPr lang="de-DE" smtClean="0"/>
              <a:t>11.11.2013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DF0F8-AE87-4C9D-B86A-3511B05044FD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858000" y="549276"/>
            <a:ext cx="1828800" cy="5851525"/>
          </a:xfrm>
        </p:spPr>
        <p:txBody>
          <a:bodyPr vert="eaVert"/>
          <a:lstStyle/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549276"/>
            <a:ext cx="6248400" cy="5851525"/>
          </a:xfrm>
        </p:spPr>
        <p:txBody>
          <a:bodyPr vert="eaVert"/>
          <a:lstStyle/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C2AD2-13E6-465A-80B4-F87669384D36}" type="datetimeFigureOut">
              <a:rPr lang="de-DE" smtClean="0"/>
              <a:t>11.11.2013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DF0F8-AE87-4C9D-B86A-3511B05044FD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 dirty="0" smtClean="0"/>
              <a:t>Titelmasterformat durch Klicken bearbeiten</a:t>
            </a:r>
            <a:endParaRPr kumimoji="0" lang="en-US" dirty="0"/>
          </a:p>
        </p:txBody>
      </p:sp>
      <p:sp>
        <p:nvSpPr>
          <p:cNvPr id="27" name="Inhaltsplatzhalter 26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Clr>
                <a:schemeClr val="accent6"/>
              </a:buClr>
              <a:buFont typeface="DL5AIcons" panose="02000503000000000000" pitchFamily="2" charset="0"/>
              <a:buChar char="d"/>
              <a:defRPr/>
            </a:lvl1pPr>
            <a:lvl2pPr>
              <a:buClr>
                <a:schemeClr val="accent6"/>
              </a:buClr>
              <a:defRPr/>
            </a:lvl2pPr>
            <a:lvl3pPr>
              <a:buClr>
                <a:schemeClr val="accent6"/>
              </a:buClr>
              <a:defRPr/>
            </a:lvl3pPr>
            <a:lvl4pPr>
              <a:buClr>
                <a:schemeClr val="accent6"/>
              </a:buClr>
              <a:defRPr/>
            </a:lvl4pPr>
            <a:lvl5pPr>
              <a:buClr>
                <a:schemeClr val="accent6"/>
              </a:buClr>
              <a:defRPr/>
            </a:lvl5pPr>
          </a:lstStyle>
          <a:p>
            <a:pPr lvl="0" eaLnBrk="1" latinLnBrk="0" hangingPunct="1"/>
            <a:r>
              <a:rPr lang="de-DE" dirty="0" smtClean="0"/>
              <a:t>Textmasterformat bearbeiten</a:t>
            </a:r>
          </a:p>
          <a:p>
            <a:pPr lvl="1" eaLnBrk="1" latinLnBrk="0" hangingPunct="1"/>
            <a:r>
              <a:rPr lang="de-DE" dirty="0" smtClean="0"/>
              <a:t>Zweite Ebene</a:t>
            </a:r>
          </a:p>
          <a:p>
            <a:pPr lvl="2" eaLnBrk="1" latinLnBrk="0" hangingPunct="1"/>
            <a:r>
              <a:rPr lang="de-DE" dirty="0" smtClean="0"/>
              <a:t>Dritte Ebene</a:t>
            </a:r>
          </a:p>
          <a:p>
            <a:pPr lvl="3" eaLnBrk="1" latinLnBrk="0" hangingPunct="1"/>
            <a:r>
              <a:rPr lang="de-DE" dirty="0" smtClean="0"/>
              <a:t>Vierte Ebene</a:t>
            </a:r>
          </a:p>
          <a:p>
            <a:pPr lvl="4" eaLnBrk="1" latinLnBrk="0" hangingPunct="1"/>
            <a:r>
              <a:rPr lang="de-DE" dirty="0" smtClean="0"/>
              <a:t>Fünfte Ebene</a:t>
            </a:r>
            <a:endParaRPr kumimoji="0" lang="en-US" dirty="0"/>
          </a:p>
        </p:txBody>
      </p:sp>
      <p:sp>
        <p:nvSpPr>
          <p:cNvPr id="25" name="Datumsplatzhalt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C2AD2-13E6-465A-80B4-F87669384D36}" type="datetimeFigureOut">
              <a:rPr lang="de-DE" smtClean="0"/>
              <a:t>11.11.2013</a:t>
            </a:fld>
            <a:endParaRPr lang="de-DE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>
          <a:xfrm>
            <a:off x="3581400" y="76200"/>
            <a:ext cx="2895600" cy="288925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6AFDF0F8-AE87-4C9D-B86A-3511B05044FD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erade Verbindung 6"/>
          <p:cNvSpPr>
            <a:spLocks noChangeShapeType="1"/>
          </p:cNvSpPr>
          <p:nvPr/>
        </p:nvSpPr>
        <p:spPr bwMode="auto">
          <a:xfrm>
            <a:off x="514350" y="3444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381000" y="1676400"/>
            <a:ext cx="8458200" cy="1219200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2">
                    <a:shade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19" name="Datumsplatzhalt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C2AD2-13E6-465A-80B4-F87669384D36}" type="datetimeFigureOut">
              <a:rPr lang="de-DE" smtClean="0"/>
              <a:t>11.11.2013</a:t>
            </a:fld>
            <a:endParaRPr lang="de-DE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6" name="Foliennummernplatzhalt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DF0F8-AE87-4C9D-B86A-3511B05044FD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180475" y="2947085"/>
            <a:ext cx="8686800" cy="1184825"/>
          </a:xfrm>
        </p:spPr>
        <p:txBody>
          <a:bodyPr rtlCol="0" anchor="t"/>
          <a:lstStyle>
            <a:lvl1pPr algn="r">
              <a:defRPr/>
            </a:lvl1pPr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14" name="Inhaltsplatzhalter 13"/>
          <p:cNvSpPr>
            <a:spLocks noGrp="1"/>
          </p:cNvSpPr>
          <p:nvPr>
            <p:ph sz="half" idx="1"/>
          </p:nvPr>
        </p:nvSpPr>
        <p:spPr>
          <a:xfrm>
            <a:off x="304800" y="1600200"/>
            <a:ext cx="4191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13" name="Inhaltsplatzhalter 12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3434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21" name="Datumsplatzhalter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C2AD2-13E6-465A-80B4-F87669384D36}" type="datetimeFigureOut">
              <a:rPr lang="de-DE" smtClean="0"/>
              <a:t>11.11.2013</a:t>
            </a:fld>
            <a:endParaRPr lang="de-DE" dirty="0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DF0F8-AE87-4C9D-B86A-3511B05044FD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el 28"/>
          <p:cNvSpPr>
            <a:spLocks noGrp="1"/>
          </p:cNvSpPr>
          <p:nvPr>
            <p:ph type="title"/>
          </p:nvPr>
        </p:nvSpPr>
        <p:spPr>
          <a:xfrm>
            <a:off x="304800" y="5410200"/>
            <a:ext cx="8610600" cy="8826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13" name="Textplatzhalter 12"/>
          <p:cNvSpPr>
            <a:spLocks noGrp="1"/>
          </p:cNvSpPr>
          <p:nvPr>
            <p:ph type="body" idx="1"/>
          </p:nvPr>
        </p:nvSpPr>
        <p:spPr>
          <a:xfrm>
            <a:off x="281444" y="666750"/>
            <a:ext cx="4290556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25" name="Textplatzhalter 24"/>
          <p:cNvSpPr>
            <a:spLocks noGrp="1"/>
          </p:cNvSpPr>
          <p:nvPr>
            <p:ph type="body" sz="half" idx="3"/>
          </p:nvPr>
        </p:nvSpPr>
        <p:spPr>
          <a:xfrm>
            <a:off x="4645025" y="666750"/>
            <a:ext cx="4292241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2"/>
          </p:nvPr>
        </p:nvSpPr>
        <p:spPr>
          <a:xfrm>
            <a:off x="281444" y="1316037"/>
            <a:ext cx="429055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28" name="Inhaltsplatzhalter 27"/>
          <p:cNvSpPr>
            <a:spLocks noGrp="1"/>
          </p:cNvSpPr>
          <p:nvPr>
            <p:ph sz="quarter" idx="4"/>
          </p:nvPr>
        </p:nvSpPr>
        <p:spPr>
          <a:xfrm>
            <a:off x="4648730" y="1316037"/>
            <a:ext cx="428853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10" name="Datumsplatzhalt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C2AD2-13E6-465A-80B4-F87669384D36}" type="datetimeFigureOut">
              <a:rPr lang="de-DE" smtClean="0"/>
              <a:t>11.11.2013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229600" y="6477000"/>
            <a:ext cx="762000" cy="246888"/>
          </a:xfrm>
        </p:spPr>
        <p:txBody>
          <a:bodyPr/>
          <a:lstStyle/>
          <a:p>
            <a:fld id="{6AFDF0F8-AE87-4C9D-B86A-3511B05044FD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11" name="Gerade Verbindung 10"/>
          <p:cNvSpPr>
            <a:spLocks noChangeShapeType="1"/>
          </p:cNvSpPr>
          <p:nvPr/>
        </p:nvSpPr>
        <p:spPr bwMode="auto">
          <a:xfrm>
            <a:off x="514350" y="6019800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el 2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12" name="Datumsplatzhalt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C2AD2-13E6-465A-80B4-F87669384D36}" type="datetimeFigureOut">
              <a:rPr lang="de-DE" smtClean="0"/>
              <a:t>11.11.2013</a:t>
            </a:fld>
            <a:endParaRPr lang="de-DE" dirty="0"/>
          </a:p>
        </p:txBody>
      </p:sp>
      <p:sp>
        <p:nvSpPr>
          <p:cNvPr id="21" name="Fußzeilenplatzhalt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DF0F8-AE87-4C9D-B86A-3511B05044FD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C2AD2-13E6-465A-80B4-F87669384D36}" type="datetimeFigureOut">
              <a:rPr lang="de-DE" smtClean="0"/>
              <a:t>11.11.2013</a:t>
            </a:fld>
            <a:endParaRPr lang="de-DE" dirty="0"/>
          </a:p>
        </p:txBody>
      </p:sp>
      <p:sp>
        <p:nvSpPr>
          <p:cNvPr id="24" name="Fußzeilenplatzhalt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DF0F8-AE87-4C9D-B86A-3511B05044FD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erade Verbindung 7"/>
          <p:cNvSpPr>
            <a:spLocks noChangeShapeType="1"/>
          </p:cNvSpPr>
          <p:nvPr/>
        </p:nvSpPr>
        <p:spPr bwMode="auto">
          <a:xfrm>
            <a:off x="514350" y="5849117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2" name="Titel 1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458200" cy="520700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26" name="Textplatzhalter 25"/>
          <p:cNvSpPr>
            <a:spLocks noGrp="1"/>
          </p:cNvSpPr>
          <p:nvPr>
            <p:ph type="body" idx="2"/>
          </p:nvPr>
        </p:nvSpPr>
        <p:spPr>
          <a:xfrm>
            <a:off x="457200" y="609600"/>
            <a:ext cx="3008313" cy="4800600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14" name="Inhaltsplatzhalter 13"/>
          <p:cNvSpPr>
            <a:spLocks noGrp="1"/>
          </p:cNvSpPr>
          <p:nvPr>
            <p:ph sz="half" idx="1"/>
          </p:nvPr>
        </p:nvSpPr>
        <p:spPr>
          <a:xfrm>
            <a:off x="3575050" y="609600"/>
            <a:ext cx="5340350" cy="4800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25" name="Datumsplatzhalt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C2AD2-13E6-465A-80B4-F87669384D36}" type="datetimeFigureOut">
              <a:rPr lang="de-DE" smtClean="0"/>
              <a:t>11.11.2013</a:t>
            </a:fld>
            <a:endParaRPr lang="de-DE" dirty="0"/>
          </a:p>
        </p:txBody>
      </p:sp>
      <p:sp>
        <p:nvSpPr>
          <p:cNvPr id="29" name="Fußzeilenplatzhalter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DF0F8-AE87-4C9D-B86A-3511B05044FD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ildplatzhalter 12"/>
          <p:cNvSpPr>
            <a:spLocks noGrp="1"/>
          </p:cNvSpPr>
          <p:nvPr>
            <p:ph type="pic" idx="1"/>
          </p:nvPr>
        </p:nvSpPr>
        <p:spPr>
          <a:xfrm>
            <a:off x="3505200" y="616634"/>
            <a:ext cx="5029200" cy="3657600"/>
          </a:xfrm>
          <a:solidFill>
            <a:schemeClr val="bg1"/>
          </a:solidFill>
          <a:ln w="6350">
            <a:solidFill>
              <a:schemeClr val="accent1"/>
            </a:solidFill>
          </a:ln>
          <a:effectLst>
            <a:reflection blurRad="1000" stA="49000" endA="500" endPos="10000" dist="900" dir="5400000" sy="-90000" algn="bl" rotWithShape="0"/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de-DE" dirty="0" smtClean="0"/>
              <a:t>Bild durch Klicken auf Symbol hinzufügen</a:t>
            </a:r>
            <a:endParaRPr kumimoji="0" lang="en-US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C2AD2-13E6-465A-80B4-F87669384D36}" type="datetimeFigureOut">
              <a:rPr lang="de-DE" smtClean="0"/>
              <a:t>11.11.2013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DF0F8-AE87-4C9D-B86A-3511B05044FD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17" name="Titel 16"/>
          <p:cNvSpPr>
            <a:spLocks noGrp="1"/>
          </p:cNvSpPr>
          <p:nvPr>
            <p:ph type="title"/>
          </p:nvPr>
        </p:nvSpPr>
        <p:spPr>
          <a:xfrm>
            <a:off x="381000" y="4993760"/>
            <a:ext cx="5867400" cy="522288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26" name="Textplatzhalter 25"/>
          <p:cNvSpPr>
            <a:spLocks noGrp="1"/>
          </p:cNvSpPr>
          <p:nvPr>
            <p:ph type="body" sz="half" idx="2"/>
          </p:nvPr>
        </p:nvSpPr>
        <p:spPr>
          <a:xfrm>
            <a:off x="381000" y="5533218"/>
            <a:ext cx="5867400" cy="768350"/>
          </a:xfrm>
        </p:spPr>
        <p:txBody>
          <a:bodyPr lIns="109728" tIns="0"/>
          <a:lstStyle>
            <a:lvl1pPr marL="0" indent="0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erade Verbindung 6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8" name="Textplatzhalter 7"/>
          <p:cNvSpPr>
            <a:spLocks noGrp="1"/>
          </p:cNvSpPr>
          <p:nvPr>
            <p:ph type="body" idx="1"/>
          </p:nvPr>
        </p:nvSpPr>
        <p:spPr>
          <a:xfrm>
            <a:off x="304800" y="1554162"/>
            <a:ext cx="8686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de-DE" dirty="0" smtClean="0"/>
              <a:t>Textmasterformat bearbeiten</a:t>
            </a:r>
          </a:p>
          <a:p>
            <a:pPr lvl="1" eaLnBrk="1" latinLnBrk="0" hangingPunct="1"/>
            <a:r>
              <a:rPr kumimoji="0" lang="de-DE" dirty="0" smtClean="0"/>
              <a:t>Zweite Ebene</a:t>
            </a:r>
          </a:p>
          <a:p>
            <a:pPr lvl="2" eaLnBrk="1" latinLnBrk="0" hangingPunct="1"/>
            <a:r>
              <a:rPr kumimoji="0" lang="de-DE" dirty="0" smtClean="0"/>
              <a:t>Dritte Ebene</a:t>
            </a:r>
          </a:p>
          <a:p>
            <a:pPr lvl="3" eaLnBrk="1" latinLnBrk="0" hangingPunct="1"/>
            <a:r>
              <a:rPr kumimoji="0" lang="de-DE" dirty="0" smtClean="0"/>
              <a:t>Vierte Ebene</a:t>
            </a:r>
          </a:p>
          <a:p>
            <a:pPr lvl="4" eaLnBrk="1" latinLnBrk="0" hangingPunct="1"/>
            <a:r>
              <a:rPr kumimoji="0" lang="de-DE" dirty="0" smtClean="0"/>
              <a:t>Fünfte Ebene</a:t>
            </a:r>
            <a:endParaRPr kumimoji="0" lang="en-US" dirty="0"/>
          </a:p>
        </p:txBody>
      </p:sp>
      <p:sp>
        <p:nvSpPr>
          <p:cNvPr id="11" name="Datumsplatzhalter 10"/>
          <p:cNvSpPr>
            <a:spLocks noGrp="1"/>
          </p:cNvSpPr>
          <p:nvPr>
            <p:ph type="dt" sz="half" idx="2"/>
          </p:nvPr>
        </p:nvSpPr>
        <p:spPr>
          <a:xfrm>
            <a:off x="6477000" y="76200"/>
            <a:ext cx="2514600" cy="288925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074C2AD2-13E6-465A-80B4-F87669384D36}" type="datetimeFigureOut">
              <a:rPr lang="de-DE" smtClean="0"/>
              <a:t>11.11.2013</a:t>
            </a:fld>
            <a:endParaRPr lang="de-DE" dirty="0"/>
          </a:p>
        </p:txBody>
      </p:sp>
      <p:sp>
        <p:nvSpPr>
          <p:cNvPr id="28" name="Fußzeilenplatzhalter 27"/>
          <p:cNvSpPr>
            <a:spLocks noGrp="1"/>
          </p:cNvSpPr>
          <p:nvPr>
            <p:ph type="ftr" sz="quarter" idx="3"/>
          </p:nvPr>
        </p:nvSpPr>
        <p:spPr>
          <a:xfrm>
            <a:off x="3124200" y="76200"/>
            <a:ext cx="3352800" cy="28892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8229600" y="6477000"/>
            <a:ext cx="762000" cy="24447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6AFDF0F8-AE87-4C9D-B86A-3511B05044FD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10" name="Titelplatzhalter 9"/>
          <p:cNvSpPr>
            <a:spLocks noGrp="1"/>
          </p:cNvSpPr>
          <p:nvPr>
            <p:ph type="title"/>
          </p:nvPr>
        </p:nvSpPr>
        <p:spPr>
          <a:xfrm>
            <a:off x="323528" y="476672"/>
            <a:ext cx="8686800" cy="8382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de-DE" dirty="0" smtClean="0"/>
              <a:t>Titelmasterformat durch Klicken bearbeiten</a:t>
            </a:r>
            <a:endParaRPr kumimoji="0" lang="en-US" dirty="0"/>
          </a:p>
        </p:txBody>
      </p:sp>
      <p:sp>
        <p:nvSpPr>
          <p:cNvPr id="9" name="Gerade Verbindung 8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2" name="Gerade Verbindung 11"/>
          <p:cNvSpPr>
            <a:spLocks noChangeShapeType="1"/>
          </p:cNvSpPr>
          <p:nvPr/>
        </p:nvSpPr>
        <p:spPr bwMode="auto">
          <a:xfrm>
            <a:off x="514350" y="1057986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kern="1200" cap="small" baseline="0">
          <a:solidFill>
            <a:schemeClr val="tx2"/>
          </a:solidFill>
          <a:effectLst>
            <a:reflection blurRad="12700" stA="48000" endA="300" endPos="55000" dir="5400000" sy="-90000" algn="bl" rotWithShape="0"/>
          </a:effectLst>
          <a:latin typeface="Pterra" panose="02000503000000000000" pitchFamily="2" charset="0"/>
          <a:ea typeface="+mj-ea"/>
          <a:cs typeface="+mj-cs"/>
        </a:defRPr>
      </a:lvl1pPr>
    </p:titleStyle>
    <p:bodyStyle>
      <a:lvl1pPr marL="342900" indent="-3429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"/>
        <a:defRPr kumimoji="0" sz="3200" kern="1200">
          <a:solidFill>
            <a:schemeClr val="tx2"/>
          </a:solidFill>
          <a:latin typeface="Celestia Antiqua" panose="02000503000000000000" pitchFamily="2" charset="0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"/>
        <a:defRPr kumimoji="0" sz="2800" kern="1200">
          <a:solidFill>
            <a:schemeClr val="tx2"/>
          </a:solidFill>
          <a:latin typeface="Celestia Antiqua" panose="02000503000000000000" pitchFamily="2" charset="0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"/>
        <a:defRPr kumimoji="0" sz="2400" kern="1200">
          <a:solidFill>
            <a:schemeClr val="tx2"/>
          </a:solidFill>
          <a:latin typeface="Celestia Antiqua" panose="02000503000000000000" pitchFamily="2" charset="0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"/>
        <a:defRPr kumimoji="0" sz="2000" kern="1200">
          <a:solidFill>
            <a:schemeClr val="tx2"/>
          </a:solidFill>
          <a:latin typeface="Celestia Antiqua" panose="02000503000000000000" pitchFamily="2" charset="0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"/>
        <a:defRPr kumimoji="0" sz="1800" kern="1200">
          <a:solidFill>
            <a:schemeClr val="tx2"/>
          </a:solidFill>
          <a:latin typeface="Celestia Antiqua" panose="02000503000000000000" pitchFamily="2" charset="0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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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"/>
        <a:defRPr kumimoji="0" sz="16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81000" y="4755587"/>
            <a:ext cx="8458200" cy="914400"/>
          </a:xfrm>
        </p:spPr>
        <p:txBody>
          <a:bodyPr>
            <a:normAutofit/>
          </a:bodyPr>
          <a:lstStyle/>
          <a:p>
            <a:pPr algn="ctr"/>
            <a:r>
              <a:rPr lang="de-DE" sz="2000" dirty="0" smtClean="0">
                <a:latin typeface="Celestia Antiqua" panose="02000503000000000000" pitchFamily="2" charset="0"/>
              </a:rPr>
              <a:t>Advanced Game Development</a:t>
            </a:r>
          </a:p>
          <a:p>
            <a:pPr algn="ctr"/>
            <a:r>
              <a:rPr lang="de-DE" sz="1600" dirty="0" smtClean="0">
                <a:latin typeface="Celestia Antiqua" panose="02000503000000000000" pitchFamily="2" charset="0"/>
              </a:rPr>
              <a:t>Johannes Jendersie, Florian Uhde, David Kuri</a:t>
            </a:r>
            <a:endParaRPr lang="de-DE" sz="1600" dirty="0">
              <a:latin typeface="Celestia Antiqua" panose="02000503000000000000" pitchFamily="2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62126" y="1688256"/>
            <a:ext cx="5419748" cy="2532462"/>
          </a:xfrm>
          <a:prstGeom prst="rect">
            <a:avLst/>
          </a:prstGeom>
          <a:noFill/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871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Neverwinter</a:t>
            </a:r>
            <a:r>
              <a:rPr lang="de-DE" dirty="0" smtClean="0"/>
              <a:t> </a:t>
            </a:r>
            <a:r>
              <a:rPr lang="de-DE" dirty="0" smtClean="0"/>
              <a:t>Online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984" y="1524508"/>
            <a:ext cx="7336432" cy="4585272"/>
          </a:xfrm>
        </p:spPr>
      </p:pic>
      <p:sp>
        <p:nvSpPr>
          <p:cNvPr id="5" name="Textfeld 4"/>
          <p:cNvSpPr txBox="1"/>
          <p:nvPr/>
        </p:nvSpPr>
        <p:spPr>
          <a:xfrm>
            <a:off x="1619672" y="6093296"/>
            <a:ext cx="6048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tx2"/>
                </a:solidFill>
                <a:latin typeface="Celestia Antiqua" panose="02000503000000000000" pitchFamily="2" charset="0"/>
              </a:rPr>
              <a:t>http://sfx.thelazy.net/games/screenshot/2199/</a:t>
            </a:r>
            <a:endParaRPr lang="de-DE" sz="1200" dirty="0">
              <a:solidFill>
                <a:schemeClr val="tx2"/>
              </a:solidFill>
              <a:latin typeface="Celestia Antiqua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8713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2964255"/>
            <a:ext cx="9180512" cy="1184825"/>
          </a:xfrm>
        </p:spPr>
        <p:txBody>
          <a:bodyPr/>
          <a:lstStyle/>
          <a:p>
            <a:pPr algn="ctr"/>
            <a:r>
              <a:rPr lang="de-DE" dirty="0" smtClean="0">
                <a:effectLst>
                  <a:reflection blurRad="12700" stA="20000" endPos="55000" dir="5400000" sy="-90000" algn="bl" rotWithShape="0"/>
                </a:effectLst>
              </a:rPr>
              <a:t>Vielen Dank für eure Aufmerksamkeit</a:t>
            </a:r>
            <a:endParaRPr lang="de-DE" dirty="0">
              <a:effectLst>
                <a:reflection blurRad="12700" stA="20000" endPos="55000" dir="5400000" sy="-90000" algn="bl" rotWithShape="0"/>
              </a:effectLst>
            </a:endParaRPr>
          </a:p>
        </p:txBody>
      </p:sp>
      <p:pic>
        <p:nvPicPr>
          <p:cNvPr id="5122" name="Picture 2" descr="D:\Work\Uni\Master 1\AGD\ADG_Scarlet_Gamma\docs\log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935298"/>
            <a:ext cx="3024336" cy="1413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882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Pen &amp; Paper</a:t>
            </a:r>
            <a:endParaRPr lang="de-DE" sz="2400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014" y="1554163"/>
            <a:ext cx="7032371" cy="4525962"/>
          </a:xfrm>
        </p:spPr>
      </p:pic>
      <p:sp>
        <p:nvSpPr>
          <p:cNvPr id="5" name="Textfeld 4"/>
          <p:cNvSpPr txBox="1"/>
          <p:nvPr/>
        </p:nvSpPr>
        <p:spPr>
          <a:xfrm>
            <a:off x="0" y="6059388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 smtClean="0">
                <a:solidFill>
                  <a:schemeClr val="tx2"/>
                </a:solidFill>
                <a:latin typeface="Celestia Antiqua" panose="02000503000000000000" pitchFamily="2" charset="0"/>
              </a:rPr>
              <a:t>http://en.wikipedia.org/wiki/File:Role_playing_gamers.jpg</a:t>
            </a:r>
            <a:endParaRPr lang="de-DE" sz="1200" dirty="0">
              <a:solidFill>
                <a:schemeClr val="tx2"/>
              </a:solidFill>
              <a:latin typeface="Celestia Antiqua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0404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Fragestellung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11560" y="1554162"/>
            <a:ext cx="7920880" cy="452596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de-DE" sz="2800" dirty="0" smtClean="0"/>
              <a:t>,,Kann </a:t>
            </a:r>
            <a:r>
              <a:rPr lang="de-DE" sz="2800" dirty="0"/>
              <a:t>ein Multiplayer-RPG-Spiel entwickelt werden, bei dem ein Spielleiter die Regeln des Spiels erweitert, sodass die Kreativität der Spieler nicht behindert wird</a:t>
            </a:r>
            <a:r>
              <a:rPr lang="de-DE" sz="2800" dirty="0" smtClean="0"/>
              <a:t>?“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12810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Fragestellung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Immersiveres</a:t>
            </a:r>
            <a:r>
              <a:rPr lang="de-DE" dirty="0" smtClean="0"/>
              <a:t> </a:t>
            </a:r>
            <a:r>
              <a:rPr lang="de-DE" dirty="0" smtClean="0"/>
              <a:t>Spielerlebnis</a:t>
            </a:r>
          </a:p>
          <a:p>
            <a:r>
              <a:rPr lang="de-DE" dirty="0" smtClean="0"/>
              <a:t>Freiheit für den Spieler</a:t>
            </a:r>
          </a:p>
          <a:p>
            <a:r>
              <a:rPr lang="de-DE" dirty="0" smtClean="0"/>
              <a:t>Echt dynamische Story</a:t>
            </a:r>
          </a:p>
          <a:p>
            <a:r>
              <a:rPr lang="de-DE" dirty="0" smtClean="0"/>
              <a:t>Gemeinsames Spielerlebnis</a:t>
            </a:r>
          </a:p>
        </p:txBody>
      </p:sp>
      <p:pic>
        <p:nvPicPr>
          <p:cNvPr id="1026" name="Picture 2" descr="http://fc00.deviantart.net/fs19/f/2007/226/7/3/War_Troll_by_RalphHorsley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16" b="6917"/>
          <a:stretch/>
        </p:blipFill>
        <p:spPr bwMode="auto">
          <a:xfrm>
            <a:off x="6372200" y="1268760"/>
            <a:ext cx="2365422" cy="5026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/>
          <p:cNvSpPr txBox="1"/>
          <p:nvPr/>
        </p:nvSpPr>
        <p:spPr>
          <a:xfrm>
            <a:off x="6372200" y="6295304"/>
            <a:ext cx="2365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tx2"/>
                </a:solidFill>
                <a:latin typeface="Celestia Antiqua" panose="02000503000000000000" pitchFamily="2" charset="0"/>
              </a:rPr>
              <a:t>http://ralphhorsley.deviantart.com/art/War-Troll-62295116</a:t>
            </a:r>
          </a:p>
        </p:txBody>
      </p:sp>
    </p:spTree>
    <p:extLst>
      <p:ext uri="{BB962C8B-B14F-4D97-AF65-F5344CB8AC3E}">
        <p14:creationId xmlns:p14="http://schemas.microsoft.com/office/powerpoint/2010/main" val="3113940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Fragestellung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Fantasy</a:t>
            </a:r>
          </a:p>
          <a:p>
            <a:r>
              <a:rPr lang="de-DE" dirty="0" smtClean="0"/>
              <a:t>Expression</a:t>
            </a:r>
          </a:p>
          <a:p>
            <a:r>
              <a:rPr lang="de-DE" dirty="0" smtClean="0"/>
              <a:t>Narrative</a:t>
            </a:r>
          </a:p>
          <a:p>
            <a:r>
              <a:rPr lang="de-DE" dirty="0" smtClean="0"/>
              <a:t>Fellowship</a:t>
            </a:r>
          </a:p>
        </p:txBody>
      </p:sp>
      <p:pic>
        <p:nvPicPr>
          <p:cNvPr id="4" name="Picture 2" descr="http://fc00.deviantart.net/fs19/f/2007/226/7/3/War_Troll_by_RalphHorsley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16" b="6917"/>
          <a:stretch/>
        </p:blipFill>
        <p:spPr bwMode="auto">
          <a:xfrm>
            <a:off x="6372200" y="1268760"/>
            <a:ext cx="2365422" cy="5026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/>
          <p:cNvSpPr txBox="1"/>
          <p:nvPr/>
        </p:nvSpPr>
        <p:spPr>
          <a:xfrm>
            <a:off x="6372200" y="6295304"/>
            <a:ext cx="2365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tx2"/>
                </a:solidFill>
                <a:latin typeface="Celestia Antiqua" panose="02000503000000000000" pitchFamily="2" charset="0"/>
              </a:rPr>
              <a:t>http://ralphhorsley.deviantart.com/art/War-Troll-62295116</a:t>
            </a:r>
          </a:p>
        </p:txBody>
      </p:sp>
    </p:spTree>
    <p:extLst>
      <p:ext uri="{BB962C8B-B14F-4D97-AF65-F5344CB8AC3E}">
        <p14:creationId xmlns:p14="http://schemas.microsoft.com/office/powerpoint/2010/main" val="3615252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Fragestellung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Fantasy</a:t>
            </a:r>
          </a:p>
          <a:p>
            <a:r>
              <a:rPr lang="de-DE" dirty="0" smtClean="0"/>
              <a:t>Expression</a:t>
            </a:r>
          </a:p>
          <a:p>
            <a:r>
              <a:rPr lang="de-DE" dirty="0" smtClean="0"/>
              <a:t>Narrative</a:t>
            </a:r>
          </a:p>
          <a:p>
            <a:r>
              <a:rPr lang="de-DE" dirty="0" smtClean="0"/>
              <a:t>Fellowship</a:t>
            </a:r>
          </a:p>
          <a:p>
            <a:endParaRPr lang="de-DE" dirty="0"/>
          </a:p>
          <a:p>
            <a:pPr>
              <a:buFont typeface="DL5AIcons" panose="02000503000000000000" pitchFamily="2" charset="0"/>
              <a:buChar char="a"/>
            </a:pPr>
            <a:r>
              <a:rPr lang="de-DE" b="1" dirty="0" smtClean="0"/>
              <a:t>Spaß!</a:t>
            </a:r>
          </a:p>
        </p:txBody>
      </p:sp>
      <p:pic>
        <p:nvPicPr>
          <p:cNvPr id="4" name="Picture 2" descr="http://fc00.deviantart.net/fs19/f/2007/226/7/3/War_Troll_by_RalphHorsley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16" b="6917"/>
          <a:stretch/>
        </p:blipFill>
        <p:spPr bwMode="auto">
          <a:xfrm>
            <a:off x="6372200" y="1268760"/>
            <a:ext cx="2365422" cy="5026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/>
          <p:cNvSpPr txBox="1"/>
          <p:nvPr/>
        </p:nvSpPr>
        <p:spPr>
          <a:xfrm>
            <a:off x="6372200" y="6295304"/>
            <a:ext cx="2365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tx2"/>
                </a:solidFill>
                <a:latin typeface="Celestia Antiqua" panose="02000503000000000000" pitchFamily="2" charset="0"/>
              </a:rPr>
              <a:t>http://ralphhorsley.deviantart.com/art/War-Troll-62295116</a:t>
            </a:r>
          </a:p>
        </p:txBody>
      </p:sp>
    </p:spTree>
    <p:extLst>
      <p:ext uri="{BB962C8B-B14F-4D97-AF65-F5344CB8AC3E}">
        <p14:creationId xmlns:p14="http://schemas.microsoft.com/office/powerpoint/2010/main" val="4289990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Ziele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04800" y="1554162"/>
            <a:ext cx="8560296" cy="4525963"/>
          </a:xfrm>
        </p:spPr>
        <p:txBody>
          <a:bodyPr/>
          <a:lstStyle/>
          <a:p>
            <a:r>
              <a:rPr lang="de-DE" dirty="0" smtClean="0"/>
              <a:t>Spielfluss von P&amp;P-RPGs als PC-Spiel</a:t>
            </a:r>
          </a:p>
          <a:p>
            <a:r>
              <a:rPr lang="de-DE" dirty="0" smtClean="0"/>
              <a:t>Ähnliche Immersion erreichen</a:t>
            </a:r>
          </a:p>
          <a:p>
            <a:r>
              <a:rPr lang="de-DE" dirty="0" smtClean="0"/>
              <a:t>Gefühl der unbegrenzten</a:t>
            </a:r>
            <a:br>
              <a:rPr lang="de-DE" dirty="0" smtClean="0"/>
            </a:br>
            <a:r>
              <a:rPr lang="de-DE" dirty="0" smtClean="0"/>
              <a:t>Möglichkeiten</a:t>
            </a:r>
          </a:p>
          <a:p>
            <a:r>
              <a:rPr lang="de-DE" dirty="0" smtClean="0"/>
              <a:t>Alternative zum P&amp;P?</a:t>
            </a:r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2050" name="Picture 2" descr="http://myjeremy.files.wordpress.com/2012/03/harsk-dwarficonic_360.jpe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2420888"/>
            <a:ext cx="3429000" cy="410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3248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RPG </a:t>
            </a:r>
            <a:r>
              <a:rPr lang="de-DE" dirty="0" err="1" smtClean="0"/>
              <a:t>Maker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5329" y="1540991"/>
            <a:ext cx="6445742" cy="4552306"/>
          </a:xfrm>
        </p:spPr>
      </p:pic>
      <p:sp>
        <p:nvSpPr>
          <p:cNvPr id="5" name="Textfeld 4"/>
          <p:cNvSpPr txBox="1"/>
          <p:nvPr/>
        </p:nvSpPr>
        <p:spPr>
          <a:xfrm>
            <a:off x="1619672" y="6093296"/>
            <a:ext cx="6048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tx2"/>
                </a:solidFill>
                <a:latin typeface="Celestia Antiqua" panose="02000503000000000000" pitchFamily="2" charset="0"/>
              </a:rPr>
              <a:t>http://www.gamekult.com/jeux/rpg-maker-vx-J86088.html</a:t>
            </a:r>
            <a:endParaRPr lang="de-DE" sz="1200" dirty="0">
              <a:solidFill>
                <a:schemeClr val="tx2"/>
              </a:solidFill>
              <a:latin typeface="Celestia Antiqua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351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Neverwinter</a:t>
            </a:r>
            <a:r>
              <a:rPr lang="de-DE" dirty="0" smtClean="0"/>
              <a:t> </a:t>
            </a:r>
            <a:r>
              <a:rPr lang="de-DE" dirty="0" err="1" smtClean="0"/>
              <a:t>Nights</a:t>
            </a:r>
            <a:r>
              <a:rPr lang="de-DE" dirty="0" smtClean="0"/>
              <a:t> </a:t>
            </a:r>
            <a:r>
              <a:rPr lang="de-DE" dirty="0" smtClean="0"/>
              <a:t>I &amp; II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0892" y="1554163"/>
            <a:ext cx="6034616" cy="4525962"/>
          </a:xfrm>
        </p:spPr>
      </p:pic>
      <p:sp>
        <p:nvSpPr>
          <p:cNvPr id="5" name="Textfeld 4"/>
          <p:cNvSpPr txBox="1"/>
          <p:nvPr/>
        </p:nvSpPr>
        <p:spPr>
          <a:xfrm>
            <a:off x="1619672" y="6093296"/>
            <a:ext cx="6048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chemeClr val="tx2"/>
                </a:solidFill>
                <a:latin typeface="Celestia Antiqua" panose="02000503000000000000" pitchFamily="2" charset="0"/>
              </a:rPr>
              <a:t>http://www.gamespot.com/reviews/neverwinter-nights-2-review/1900-6160878/</a:t>
            </a:r>
          </a:p>
        </p:txBody>
      </p:sp>
    </p:spTree>
    <p:extLst>
      <p:ext uri="{BB962C8B-B14F-4D97-AF65-F5344CB8AC3E}">
        <p14:creationId xmlns:p14="http://schemas.microsoft.com/office/powerpoint/2010/main" val="3687285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tis">
  <a:themeElements>
    <a:clrScheme name="Metis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Meti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tis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05000"/>
              </a:schemeClr>
            </a:duotone>
          </a:blip>
          <a:tile tx="0" ty="0" sx="95000" sy="95000" flip="none" algn="t"/>
        </a:blipFill>
        <a:blipFill>
          <a:blip xmlns:r="http://schemas.openxmlformats.org/officeDocument/2006/relationships" r:embed="rId2">
            <a:duotone>
              <a:schemeClr val="phClr">
                <a:shade val="30000"/>
                <a:satMod val="455000"/>
              </a:schemeClr>
              <a:schemeClr val="phClr">
                <a:tint val="95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0</TotalTime>
  <Words>271</Words>
  <Application>Microsoft Office PowerPoint</Application>
  <PresentationFormat>Bildschirmpräsentation (4:3)</PresentationFormat>
  <Paragraphs>58</Paragraphs>
  <Slides>11</Slides>
  <Notes>6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2" baseType="lpstr">
      <vt:lpstr>Metis</vt:lpstr>
      <vt:lpstr>PowerPoint-Präsentation</vt:lpstr>
      <vt:lpstr>Pen &amp; Paper</vt:lpstr>
      <vt:lpstr>Fragestellung</vt:lpstr>
      <vt:lpstr>Fragestellung</vt:lpstr>
      <vt:lpstr>Fragestellung</vt:lpstr>
      <vt:lpstr>Fragestellung</vt:lpstr>
      <vt:lpstr>Ziele</vt:lpstr>
      <vt:lpstr>RPG Maker</vt:lpstr>
      <vt:lpstr>Neverwinter Nights I &amp; II</vt:lpstr>
      <vt:lpstr>Neverwinter Online</vt:lpstr>
      <vt:lpstr>Vielen Dank für eure Aufmerksamkeit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Scarlett Gamma</dc:title>
  <dc:creator>David Kuri</dc:creator>
  <cp:lastModifiedBy>David Kuri</cp:lastModifiedBy>
  <cp:revision>15</cp:revision>
  <dcterms:created xsi:type="dcterms:W3CDTF">2013-11-11T08:12:58Z</dcterms:created>
  <dcterms:modified xsi:type="dcterms:W3CDTF">2013-11-11T15:23:40Z</dcterms:modified>
</cp:coreProperties>
</file>

<file path=docProps/thumbnail.jpeg>
</file>